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1" r:id="rId9"/>
    <p:sldId id="265" r:id="rId10"/>
    <p:sldId id="271" r:id="rId11"/>
    <p:sldId id="266" r:id="rId12"/>
    <p:sldId id="267" r:id="rId13"/>
    <p:sldId id="269" r:id="rId14"/>
    <p:sldId id="270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DCAF8-6132-4AFA-84C8-FEBDD629B8ED}" type="datetimeFigureOut">
              <a:rPr lang="en-US" smtClean="0"/>
              <a:t>13-Mar-23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5344A-7FC2-4C60-BEBC-098D5C901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8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522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1396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71099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3053588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3053588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9206" y="2074334"/>
            <a:ext cx="3053588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9206" y="2792471"/>
            <a:ext cx="3053588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6D68D58-C9C7-41A5-9F66-57C5771B39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8564" y="2073651"/>
            <a:ext cx="3053588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3692324-6EEB-4C0A-BF90-7A27FBF6D7B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8564" y="2791788"/>
            <a:ext cx="3053588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62848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76649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51057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P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68482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74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91E8DE-0B9D-43A1-8977-59BEEC2C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37" y="643464"/>
            <a:ext cx="6269159" cy="55710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1" y="1621998"/>
            <a:ext cx="5068567" cy="1301390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 descr="Tag=AccentColor&#10;Flavor=Light&#10;Target=Text">
            <a:extLst>
              <a:ext uri="{FF2B5EF4-FFF2-40B4-BE49-F238E27FC236}">
                <a16:creationId xmlns:a16="http://schemas.microsoft.com/office/drawing/2014/main" id="{4CCFCCCF-0AEA-4D36-8B54-4C03F88D7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633" y="3109652"/>
            <a:ext cx="5068567" cy="2395623"/>
          </a:xfr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cs typeface="Calibri"/>
              </a:rPr>
              <a:t>Click to edit Master subtitle style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56500" y="641350"/>
            <a:ext cx="3998913" cy="262678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4913" y="3606263"/>
            <a:ext cx="4000500" cy="260826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304C15-0285-4F2C-8EFE-569AD8088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6116" y="809244"/>
            <a:ext cx="5943600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88504-58DC-4D6A-A3A2-46BBE92E4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796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Date Placeholder 17">
            <a:extLst>
              <a:ext uri="{FF2B5EF4-FFF2-40B4-BE49-F238E27FC236}">
                <a16:creationId xmlns:a16="http://schemas.microsoft.com/office/drawing/2014/main" id="{A7F1F606-F241-4665-957D-1EA108900290}"/>
              </a:ext>
            </a:extLst>
          </p:cNvPr>
          <p:cNvSpPr txBox="1">
            <a:spLocks/>
          </p:cNvSpPr>
          <p:nvPr/>
        </p:nvSpPr>
        <p:spPr>
          <a:xfrm>
            <a:off x="3000676" y="687140"/>
            <a:ext cx="1554480" cy="5272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300" dirty="0">
                <a:solidFill>
                  <a:schemeClr val="bg1"/>
                </a:solidFill>
              </a:rPr>
              <a:t>20XX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EAC8BD-D27F-41DF-AA93-5F967582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32096" y="640855"/>
            <a:ext cx="1691640" cy="645295"/>
            <a:chOff x="2932096" y="640855"/>
            <a:chExt cx="1691640" cy="64529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9CEAE44-9527-4308-A77C-6C47315AD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BD50130-2E7D-4DC0-8382-B3958A945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623736" y="640855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55D961-339B-49BE-9281-3A8E81953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2932096" y="1286150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ooter Placeholder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8" name="Slide Number Placeholder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fld id="{70B1FE82-5036-4003-B709-0840DA750BBE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2941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48449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B0C2F6-1B8C-43CC-92A5-2D5502929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3349" y="648230"/>
            <a:ext cx="10905302" cy="1997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83D5E-8A96-4276-9D60-66D16276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057275"/>
            <a:ext cx="10366743" cy="123589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707CC-694D-4162-B68A-B7D9345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6196" y="814657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79F8F29-0E9E-49F7-93F4-FCC8C82EE1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2884815"/>
            <a:ext cx="2279650" cy="2552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9925214F-17A5-4C60-AADE-6A1BC12989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" y="5635244"/>
            <a:ext cx="2279649" cy="35029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0700E3A-7CD7-4A3D-BA94-0E5BCAC92A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99" y="5912412"/>
            <a:ext cx="227964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2E6EB481-2A99-4088-95C0-0D5BAFDFF0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96066" y="2884815"/>
            <a:ext cx="2279650" cy="2552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4097BC1F-331F-4D57-993D-EFBB792275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96067" y="5635244"/>
            <a:ext cx="2279649" cy="35029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CC61962-73A1-4768-8408-43E07ED2C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6067" y="5912412"/>
            <a:ext cx="227964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8013A142-804D-471C-B2DD-DEC1B8C5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095" y="6296388"/>
            <a:ext cx="5816600" cy="365760"/>
          </a:xfrm>
        </p:spPr>
        <p:txBody>
          <a:bodyPr/>
          <a:lstStyle/>
          <a:p>
            <a:endParaRPr lang="en-PK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A231814F-4139-4547-9058-18BF9C9E88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2532" y="2884815"/>
            <a:ext cx="2279650" cy="2552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A6CD17BC-BF82-4EF5-8F4B-8D615A2FD2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2535" y="5635244"/>
            <a:ext cx="2279649" cy="35029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CA5F4D35-7EF1-463D-8005-F3950B65412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2535" y="5912412"/>
            <a:ext cx="227964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6CDB3226-AAE1-4106-A166-12BCFA73DA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9001" y="2884815"/>
            <a:ext cx="2279650" cy="25527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C3CD8083-90C5-4685-A286-1A99E5DC31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69002" y="5635244"/>
            <a:ext cx="2279649" cy="35029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5FB222BC-D05B-4E76-A0DC-25657322AF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69002" y="5912412"/>
            <a:ext cx="227964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6FBB75-8D79-4225-A448-37C04F053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192658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C41CC5-2A7C-4774-98CE-C7212DFDC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79124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861725-0EF3-4133-B06C-063F42B11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65590" y="3310653"/>
            <a:ext cx="0" cy="1747157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7FDBCC4A-1C49-4C93-AD45-AD78087E23D6}"/>
              </a:ext>
            </a:extLst>
          </p:cNvPr>
          <p:cNvSpPr txBox="1">
            <a:spLocks/>
          </p:cNvSpPr>
          <p:nvPr/>
        </p:nvSpPr>
        <p:spPr>
          <a:xfrm>
            <a:off x="7684497" y="6296388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20XX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5EB09A52-50AB-4593-BCB7-23D4AEC8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7721" y="6286556"/>
            <a:ext cx="838200" cy="365760"/>
          </a:xfrm>
        </p:spPr>
        <p:txBody>
          <a:bodyPr/>
          <a:lstStyle/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0250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4A46BB-9B50-4F09-9059-DA78048129D4}"/>
              </a:ext>
            </a:extLst>
          </p:cNvPr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793" y="2735221"/>
            <a:ext cx="4775075" cy="8512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F1FF2-5B9A-4BE9-AD3C-F215F0D25F7A}"/>
              </a:ext>
            </a:extLst>
          </p:cNvPr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FC6A22-F9EC-4E20-B9CC-F012FA8E4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Click to edit Master subtitle style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Date Placeholder 17">
            <a:extLst>
              <a:ext uri="{FF2B5EF4-FFF2-40B4-BE49-F238E27FC236}">
                <a16:creationId xmlns:a16="http://schemas.microsoft.com/office/drawing/2014/main" id="{ABF19E1F-D7E9-4D44-9873-8D8DDC338F7E}"/>
              </a:ext>
            </a:extLst>
          </p:cNvPr>
          <p:cNvSpPr txBox="1">
            <a:spLocks/>
          </p:cNvSpPr>
          <p:nvPr/>
        </p:nvSpPr>
        <p:spPr>
          <a:xfrm>
            <a:off x="7369770" y="2040249"/>
            <a:ext cx="2103120" cy="3152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defRPr/>
            </a:pPr>
            <a:r>
              <a:rPr lang="en-US" sz="1300" dirty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3C72E99-B7BE-4F82-AD93-38765570DB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695067 w 12192000"/>
              <a:gd name="connsiteY0" fmla="*/ 1808532 h 6858000"/>
              <a:gd name="connsiteX1" fmla="*/ 5695067 w 12192000"/>
              <a:gd name="connsiteY1" fmla="*/ 5049468 h 6858000"/>
              <a:gd name="connsiteX2" fmla="*/ 11147594 w 12192000"/>
              <a:gd name="connsiteY2" fmla="*/ 5049468 h 6858000"/>
              <a:gd name="connsiteX3" fmla="*/ 11147594 w 12192000"/>
              <a:gd name="connsiteY3" fmla="*/ 180853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5695067" y="1808532"/>
                </a:moveTo>
                <a:lnTo>
                  <a:pt x="5695067" y="5049468"/>
                </a:lnTo>
                <a:lnTo>
                  <a:pt x="11147594" y="5049468"/>
                </a:lnTo>
                <a:lnTo>
                  <a:pt x="11147594" y="180853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mmary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9982C2-1320-41E5-A31C-D8DA5C8A4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63FB1-76A9-4E53-9493-2B8680D68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48" y="0"/>
            <a:ext cx="46511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8F116A-4F5C-40E2-836F-919B8B939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2" y="4123592"/>
            <a:ext cx="4654296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27D978-81FB-4612-81AA-B7123E0D5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4289" y="0"/>
            <a:ext cx="91440" cy="42062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0DC717-7560-4850-A68A-A881C97F3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4289" y="2057400"/>
            <a:ext cx="2377440" cy="914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F22527-F181-4C80-9977-C9894355C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14028" y="971453"/>
            <a:ext cx="5623560" cy="4910328"/>
          </a:xfrm>
          <a:prstGeom prst="rect">
            <a:avLst/>
          </a:prstGeom>
          <a:noFill/>
          <a:ln w="6350" cap="sq" cmpd="sng" algn="ctr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ABAC30-6A2F-4907-8502-17DF9AEEE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8300" y="806861"/>
            <a:ext cx="5955017" cy="5239512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C9F96-79A7-44FA-A7FE-C0675B996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1290294"/>
            <a:ext cx="5116286" cy="13716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72D6334-ED49-4D79-AAC2-10DCFF6D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1" y="2980736"/>
            <a:ext cx="5116286" cy="2712494"/>
          </a:xfrm>
        </p:spPr>
        <p:txBody>
          <a:bodyPr>
            <a:normAutofit/>
          </a:bodyPr>
          <a:lstStyle>
            <a:lvl1pPr marL="0" indent="0" algn="ctr">
              <a:buNone/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z="1800">
                <a:solidFill>
                  <a:schemeClr val="bg1">
                    <a:lumMod val="85000"/>
                    <a:lumOff val="15000"/>
                  </a:schemeClr>
                </a:solidFill>
              </a:rPr>
              <a:t>Click to edit Master subtitle style</a:t>
            </a:r>
            <a:endParaRPr lang="en-US" sz="1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FE3A1CC-4DE8-4FC6-839D-CD3607B8D426}"/>
              </a:ext>
            </a:extLst>
          </p:cNvPr>
          <p:cNvSpPr txBox="1">
            <a:spLocks/>
          </p:cNvSpPr>
          <p:nvPr/>
        </p:nvSpPr>
        <p:spPr>
          <a:xfrm>
            <a:off x="7048099" y="302355"/>
            <a:ext cx="2743200" cy="3507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20XX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9E9A7CA-EE9C-4648-8016-1852440461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438" y="326697"/>
            <a:ext cx="1636712" cy="34751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4561B6B-E204-4CF0-AD12-ED21B3940F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09863" y="329773"/>
            <a:ext cx="1614487" cy="139425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3BE441E-0CE9-4C44-8783-3A04F5929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7163" y="2384425"/>
            <a:ext cx="1628775" cy="14239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FBAA901D-39FD-416F-B2B4-F2651AB79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5438" y="4527550"/>
            <a:ext cx="3998912" cy="2000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182815-90D1-446C-BC70-6AB00BED68ED}"/>
              </a:ext>
            </a:extLst>
          </p:cNvPr>
          <p:cNvSpPr txBox="1">
            <a:spLocks/>
          </p:cNvSpPr>
          <p:nvPr/>
        </p:nvSpPr>
        <p:spPr>
          <a:xfrm>
            <a:off x="5077003" y="6367925"/>
            <a:ext cx="44805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dirty="0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9BDEE55-B4D3-4542-BF01-F05A2C1FB7D6}"/>
              </a:ext>
            </a:extLst>
          </p:cNvPr>
          <p:cNvSpPr txBox="1">
            <a:spLocks/>
          </p:cNvSpPr>
          <p:nvPr/>
        </p:nvSpPr>
        <p:spPr>
          <a:xfrm>
            <a:off x="9793460" y="6367925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157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973E97-A796-4836-82F6-8A280A57BA6B}"/>
              </a:ext>
            </a:extLst>
          </p:cNvPr>
          <p:cNvSpPr/>
          <p:nvPr/>
        </p:nvSpPr>
        <p:spPr>
          <a:xfrm>
            <a:off x="5660112" y="0"/>
            <a:ext cx="652883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0DAEE-CCDB-4627-925B-879F83B1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66" y="610485"/>
            <a:ext cx="5103661" cy="13716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F23A9-0519-4A39-A9F9-F965C17D58A0}"/>
              </a:ext>
            </a:extLst>
          </p:cNvPr>
          <p:cNvSpPr/>
          <p:nvPr/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F3EB17D9-2389-4D1F-AC98-7CC3F79840B2}"/>
              </a:ext>
            </a:extLst>
          </p:cNvPr>
          <p:cNvSpPr txBox="1">
            <a:spLocks/>
          </p:cNvSpPr>
          <p:nvPr/>
        </p:nvSpPr>
        <p:spPr>
          <a:xfrm>
            <a:off x="7554616" y="383781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40E55EFF-7AC0-4ACD-B826-CA1E384CCF4C}"/>
              </a:ext>
            </a:extLst>
          </p:cNvPr>
          <p:cNvSpPr txBox="1">
            <a:spLocks/>
          </p:cNvSpPr>
          <p:nvPr/>
        </p:nvSpPr>
        <p:spPr>
          <a:xfrm>
            <a:off x="6303580" y="6214535"/>
            <a:ext cx="4696948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C6C2D606-DD47-4DA7-AF9B-9A8E401BCAFF}"/>
              </a:ext>
            </a:extLst>
          </p:cNvPr>
          <p:cNvSpPr txBox="1">
            <a:spLocks/>
          </p:cNvSpPr>
          <p:nvPr/>
        </p:nvSpPr>
        <p:spPr>
          <a:xfrm>
            <a:off x="11104451" y="6214535"/>
            <a:ext cx="605266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B7E4EF-A1BD-40F4-AB7B-04F084DD991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623DC60-EE1A-4367-A357-5F11D94225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59438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95E6F1-8633-46DB-A612-89A5079F7EF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72625" y="2108844"/>
            <a:ext cx="5103812" cy="37909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98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24342A2-B2E9-4AE9-9AFD-C5F77777E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86CEFC-AE66-4E11-8B5A-880177E12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ABDA3-AA10-4304-B3C8-D5B655DE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58" y="2100942"/>
            <a:ext cx="5716339" cy="2290607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B1E9D9-0DDD-4554-A021-4FE50439A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Date Placeholder 17">
            <a:extLst>
              <a:ext uri="{FF2B5EF4-FFF2-40B4-BE49-F238E27FC236}">
                <a16:creationId xmlns:a16="http://schemas.microsoft.com/office/drawing/2014/main" id="{3B5075EC-8E09-4BB4-8C8F-6177ECD9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5941" y="493108"/>
            <a:ext cx="1554480" cy="527213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8819A-9552-4858-92F8-FB441C3A4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8157" y="4698173"/>
            <a:ext cx="5716339" cy="658674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7432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18">
            <a:extLst>
              <a:ext uri="{FF2B5EF4-FFF2-40B4-BE49-F238E27FC236}">
                <a16:creationId xmlns:a16="http://schemas.microsoft.com/office/drawing/2014/main" id="{D2BAF328-75D1-490D-BF37-96EE6C0843E2}"/>
              </a:ext>
            </a:extLst>
          </p:cNvPr>
          <p:cNvSpPr txBox="1">
            <a:spLocks/>
          </p:cNvSpPr>
          <p:nvPr/>
        </p:nvSpPr>
        <p:spPr>
          <a:xfrm>
            <a:off x="1243632" y="5641118"/>
            <a:ext cx="5068569" cy="3108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defRPr/>
            </a:pPr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7D11998-188A-4F5B-9931-8BA54D280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19974" y="621784"/>
            <a:ext cx="1989495" cy="284322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21">
            <a:extLst>
              <a:ext uri="{FF2B5EF4-FFF2-40B4-BE49-F238E27FC236}">
                <a16:creationId xmlns:a16="http://schemas.microsoft.com/office/drawing/2014/main" id="{F268C43A-0DA4-4ECC-A368-08AB69EDA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0334" y="627380"/>
            <a:ext cx="1980056" cy="283762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0F109E5-BC65-4431-A2E5-4A145EC7B3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32093" y="3636193"/>
            <a:ext cx="4123320" cy="259442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F02ED2-9B1A-40C8-A5F7-4473CAA3C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37361" y="446823"/>
            <a:ext cx="1691640" cy="645295"/>
            <a:chOff x="3137361" y="446823"/>
            <a:chExt cx="1691640" cy="64529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8AC6A1-19DE-4EAE-91E5-A9E82CEA3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AC828E-AA99-4E2C-A30C-D8B9DFF1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4829001" y="446823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62D63C1-826F-42FC-9EC1-0320620BB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 userDrawn="1"/>
          </p:nvCxnSpPr>
          <p:spPr>
            <a:xfrm>
              <a:off x="3137361" y="1092118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Slide Number Placeholder 21">
            <a:extLst>
              <a:ext uri="{FF2B5EF4-FFF2-40B4-BE49-F238E27FC236}">
                <a16:creationId xmlns:a16="http://schemas.microsoft.com/office/drawing/2014/main" id="{5A2A2B37-48E8-4C00-91B4-63F0C7AAE23F}"/>
              </a:ext>
            </a:extLst>
          </p:cNvPr>
          <p:cNvSpPr txBox="1">
            <a:spLocks/>
          </p:cNvSpPr>
          <p:nvPr/>
        </p:nvSpPr>
        <p:spPr>
          <a:xfrm>
            <a:off x="9443794" y="6392314"/>
            <a:ext cx="2111881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fld id="{70B1FE82-5036-4003-B709-0840DA750BBE}" type="slidenum">
              <a:rPr lang="en-US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pPr defTabSz="914400">
                <a:defRPr/>
              </a:pPr>
              <a:t>‹#›</a:t>
            </a:fld>
            <a:endParaRPr lang="en-US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6556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543DF-8CFA-4CBD-AF23-D059985D34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37329 w 12192000"/>
              <a:gd name="connsiteY0" fmla="*/ 941695 h 6858000"/>
              <a:gd name="connsiteX1" fmla="*/ 937329 w 12192000"/>
              <a:gd name="connsiteY1" fmla="*/ 5916305 h 6858000"/>
              <a:gd name="connsiteX2" fmla="*/ 6389856 w 12192000"/>
              <a:gd name="connsiteY2" fmla="*/ 5916305 h 6858000"/>
              <a:gd name="connsiteX3" fmla="*/ 6389856 w 12192000"/>
              <a:gd name="connsiteY3" fmla="*/ 94169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937329" y="941695"/>
                </a:moveTo>
                <a:lnTo>
                  <a:pt x="937329" y="5916305"/>
                </a:lnTo>
                <a:lnTo>
                  <a:pt x="6389856" y="5916305"/>
                </a:lnTo>
                <a:lnTo>
                  <a:pt x="6389856" y="94169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1A2AD8-D5EA-48FD-B19E-788E4D97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82D9D6-0C91-4BAA-B631-B4A597F6D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6F410-6A1D-427A-8C06-A0023004F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0" y="2197853"/>
            <a:ext cx="4633415" cy="85121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Date Placeholder 7">
            <a:extLst>
              <a:ext uri="{FF2B5EF4-FFF2-40B4-BE49-F238E27FC236}">
                <a16:creationId xmlns:a16="http://schemas.microsoft.com/office/drawing/2014/main" id="{53A572F0-78E4-4979-BD85-E9F315B0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91992" y="1162386"/>
            <a:ext cx="2743200" cy="2560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F1164-CE64-4728-83B0-E5316C16DF2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357313" y="3308350"/>
            <a:ext cx="4633912" cy="2141632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274320" indent="0" algn="ctr">
              <a:buNone/>
              <a:defRPr baseline="0">
                <a:solidFill>
                  <a:schemeClr val="bg1"/>
                </a:solidFill>
              </a:defRPr>
            </a:lvl2pPr>
            <a:lvl3pPr marL="548640" indent="0">
              <a:buNone/>
              <a:defRPr>
                <a:solidFill>
                  <a:schemeClr val="bg1"/>
                </a:solidFill>
              </a:defRPr>
            </a:lvl3pPr>
            <a:lvl4pPr marL="822960" indent="0">
              <a:buNone/>
              <a:defRPr>
                <a:solidFill>
                  <a:schemeClr val="bg1"/>
                </a:solidFill>
              </a:defRPr>
            </a:lvl4pPr>
            <a:lvl5pPr marL="109728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Footer Placeholder 8">
            <a:extLst>
              <a:ext uri="{FF2B5EF4-FFF2-40B4-BE49-F238E27FC236}">
                <a16:creationId xmlns:a16="http://schemas.microsoft.com/office/drawing/2014/main" id="{DEA4EBDD-4088-4396-BD3F-3AB4BEFB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7950" y="5472763"/>
            <a:ext cx="4636008" cy="2560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9476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4A1AA9C-FF76-434B-8926-E16F0265748D}" type="datetimeFigureOut">
              <a:rPr lang="en-PK" smtClean="0"/>
              <a:t>03/13/2023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48D9D24-C8CB-41A2-8904-9EF467DEB63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5560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0.wd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microsoft.com/office/2007/relationships/hdphoto" Target="../media/hdphoto12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8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  <a14:imgEffect>
                      <a14:brightnessContrast bright="-6000" contrast="9000"/>
                    </a14:imgEffect>
                  </a14:imgLayer>
                </a14:imgProps>
              </a:ext>
            </a:extLst>
          </a:blip>
          <a:srcRect/>
          <a:stretch>
            <a:fillRect t="5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65AD-3C6E-8419-7C60-A2FA71918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869" y="1"/>
            <a:ext cx="11140751" cy="156754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Future of Computer-assisted Education</a:t>
            </a:r>
            <a:endParaRPr lang="en-PK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89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A4671-869E-652F-E77D-5F9022190A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89" b="9233"/>
          <a:stretch/>
        </p:blipFill>
        <p:spPr>
          <a:xfrm>
            <a:off x="628153" y="709128"/>
            <a:ext cx="10935693" cy="5407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219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0104-A744-EA1E-EC4F-97CB79318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Benefits</a:t>
            </a:r>
            <a:endParaRPr lang="en-PK" sz="7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C352-7C88-1FBE-7509-3F19C7B1263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/>
              <a:t>Improved learning outcome.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/>
              <a:t>Enhanced Engagement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/>
              <a:t>Helps student to see daily progress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/>
              <a:t>Increases Accessibility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/>
              <a:t>Time efficiency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/>
              <a:t>Flexibility.</a:t>
            </a:r>
            <a:endParaRPr lang="en-PK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568B6D-BCB1-3380-8E8F-E9064E25FBE1}"/>
              </a:ext>
            </a:extLst>
          </p:cNvPr>
          <p:cNvSpPr/>
          <p:nvPr/>
        </p:nvSpPr>
        <p:spPr>
          <a:xfrm>
            <a:off x="6372625" y="6247515"/>
            <a:ext cx="1179250" cy="23525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C6B346-A45C-D68D-E085-D49B4A716259}"/>
              </a:ext>
            </a:extLst>
          </p:cNvPr>
          <p:cNvSpPr/>
          <p:nvPr/>
        </p:nvSpPr>
        <p:spPr>
          <a:xfrm>
            <a:off x="8453022" y="450289"/>
            <a:ext cx="1179250" cy="23525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7E31F8C-E8C9-C996-F12D-85AFA80666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751"/>
            <a:ext cx="5661498" cy="4498759"/>
          </a:xfrm>
        </p:spPr>
      </p:pic>
    </p:spTree>
    <p:extLst>
      <p:ext uri="{BB962C8B-B14F-4D97-AF65-F5344CB8AC3E}">
        <p14:creationId xmlns:p14="http://schemas.microsoft.com/office/powerpoint/2010/main" val="22196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DD6B-2521-B8FE-4CEA-AF5BF0EE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Drawbacks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5AFED-D1A9-546B-96EC-71C1E39D2E4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</a:rPr>
              <a:t>Distraction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Isolation</a:t>
            </a:r>
            <a:endParaRPr lang="en-US" sz="2400" b="0" i="0" dirty="0">
              <a:effectLst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0" i="0" dirty="0">
                <a:effectLst/>
              </a:rPr>
              <a:t>It Can Be Expensive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Quality of content</a:t>
            </a:r>
            <a:endParaRPr lang="en-US" sz="2400" b="0" i="0" dirty="0"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26C70-FA5A-F5ED-89DB-CDA457145B93}"/>
              </a:ext>
            </a:extLst>
          </p:cNvPr>
          <p:cNvSpPr/>
          <p:nvPr/>
        </p:nvSpPr>
        <p:spPr>
          <a:xfrm>
            <a:off x="6372625" y="6247515"/>
            <a:ext cx="1179250" cy="23525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148A9-ED8D-87CF-4ADD-141CCF079390}"/>
              </a:ext>
            </a:extLst>
          </p:cNvPr>
          <p:cNvSpPr/>
          <p:nvPr/>
        </p:nvSpPr>
        <p:spPr>
          <a:xfrm>
            <a:off x="8334906" y="375227"/>
            <a:ext cx="1179250" cy="23525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86405FF-07F6-1C1E-82C3-08B7555F0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417"/>
            <a:ext cx="5671226" cy="4396902"/>
          </a:xfrm>
        </p:spPr>
      </p:pic>
    </p:spTree>
    <p:extLst>
      <p:ext uri="{BB962C8B-B14F-4D97-AF65-F5344CB8AC3E}">
        <p14:creationId xmlns:p14="http://schemas.microsoft.com/office/powerpoint/2010/main" val="2829834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00F8-EF71-4B21-3437-79BC9900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Findings &amp;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5B36B-2150-5061-99AE-505268356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has been analyzed that computer assisted education doesn’t mean eliminating teachers.</a:t>
            </a:r>
          </a:p>
          <a:p>
            <a:r>
              <a:rPr lang="en-US" sz="2400" dirty="0"/>
              <a:t>Computers aren’t restricted to one field of education but are open to all areas of education from science to medical.</a:t>
            </a:r>
          </a:p>
          <a:p>
            <a:r>
              <a:rPr lang="en-US" sz="2400" dirty="0"/>
              <a:t>Virtual class rooms can be created anywhere any time.</a:t>
            </a:r>
          </a:p>
          <a:p>
            <a:r>
              <a:rPr lang="en-US" sz="2400" dirty="0"/>
              <a:t>Teaching institutes have adopted new teaching ways such as intelligent boards.</a:t>
            </a:r>
          </a:p>
          <a:p>
            <a:r>
              <a:rPr lang="en-US" sz="2400" dirty="0"/>
              <a:t>About 86% of educators told that they use laptops in classrooms.</a:t>
            </a:r>
          </a:p>
        </p:txBody>
      </p:sp>
    </p:spTree>
    <p:extLst>
      <p:ext uri="{BB962C8B-B14F-4D97-AF65-F5344CB8AC3E}">
        <p14:creationId xmlns:p14="http://schemas.microsoft.com/office/powerpoint/2010/main" val="329956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0360A33-A59A-E032-9E8B-ECE7BAF8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8FE11A5-C606-A9A0-EE47-8B8F471EC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According to our research, </a:t>
            </a:r>
            <a:r>
              <a:rPr lang="en-US" sz="2400" b="1" dirty="0"/>
              <a:t>computer-assisted education</a:t>
            </a:r>
            <a:r>
              <a:rPr lang="en-US" sz="2400" dirty="0"/>
              <a:t> is the most efficient method of teaching and is found to be significant as it increases the interest of students and enhances their motivation level.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EA94F6DF-6372-BE50-BD86-72EB2288743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98" r="10598"/>
          <a:stretch>
            <a:fillRect/>
          </a:stretch>
        </p:blipFill>
        <p:spPr>
          <a:xfrm>
            <a:off x="69965" y="106532"/>
            <a:ext cx="4509857" cy="39416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D46232BF-A760-0EC9-230C-8AFC3C520F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50" b="2350"/>
          <a:stretch>
            <a:fillRect/>
          </a:stretch>
        </p:blipFill>
        <p:spPr>
          <a:xfrm>
            <a:off x="69965" y="4279037"/>
            <a:ext cx="4509858" cy="24724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AD1C2A2-6348-B15E-10D1-C30275F91547}"/>
              </a:ext>
            </a:extLst>
          </p:cNvPr>
          <p:cNvSpPr/>
          <p:nvPr/>
        </p:nvSpPr>
        <p:spPr>
          <a:xfrm>
            <a:off x="8185212" y="399495"/>
            <a:ext cx="426128" cy="22194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9842AA-849A-9956-94F9-315CC5B252BF}"/>
              </a:ext>
            </a:extLst>
          </p:cNvPr>
          <p:cNvSpPr/>
          <p:nvPr/>
        </p:nvSpPr>
        <p:spPr>
          <a:xfrm>
            <a:off x="5061752" y="6422994"/>
            <a:ext cx="1179250" cy="23525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6F55CC-7787-B309-0F15-CD9F3E0EB32B}"/>
              </a:ext>
            </a:extLst>
          </p:cNvPr>
          <p:cNvSpPr/>
          <p:nvPr/>
        </p:nvSpPr>
        <p:spPr>
          <a:xfrm>
            <a:off x="5214152" y="6575394"/>
            <a:ext cx="1179250" cy="23525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5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4CAA-CF00-4B1A-01A5-56316B9C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Education is the passport to the future, for tomorrow belongs to those who prepare for it today.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B375-810E-2B61-1E75-29077DFFE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Malcolm X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090C01DC-743D-ABEE-360A-41801151B5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06" r="30306"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0B56106-E9C2-7961-996B-80C68B58CDB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85" r="30385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3DE651E-3D60-1FB3-1625-A6A5AE2943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6" b="19006"/>
          <a:stretch>
            <a:fillRect/>
          </a:stretch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01662B-0795-2A2E-9DA1-5D4CBB0E1F43}"/>
              </a:ext>
            </a:extLst>
          </p:cNvPr>
          <p:cNvSpPr/>
          <p:nvPr/>
        </p:nvSpPr>
        <p:spPr>
          <a:xfrm>
            <a:off x="1155576" y="5663471"/>
            <a:ext cx="1289043" cy="23525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67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0C64-694C-AAED-FF76-D806BD73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43816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572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BD72-C0DF-1979-3EB2-C10AE312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16835"/>
          </a:xfrm>
        </p:spPr>
        <p:txBody>
          <a:bodyPr/>
          <a:lstStyle/>
          <a:p>
            <a:pPr algn="ctr"/>
            <a:r>
              <a:rPr lang="en-US" dirty="0"/>
              <a:t>Objectives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5E05D-8F47-86E6-B234-22D6543A3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hat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Computer-Assisted Education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How does it work?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rowth of internet-based learning </a:t>
            </a:r>
            <a:endParaRPr lang="en-PK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Education 4.0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Classes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Benefits and Drawbacks</a:t>
            </a:r>
            <a:endParaRPr lang="en-PK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Findings and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/>
              <a:t>KEY</a:t>
            </a:r>
            <a:r>
              <a:rPr lang="en-GB" sz="2000" b="1" dirty="0"/>
              <a:t>-</a:t>
            </a:r>
            <a:r>
              <a:rPr lang="en-US" sz="2000" b="1" dirty="0"/>
              <a:t>WORDS</a:t>
            </a:r>
            <a:r>
              <a:rPr lang="en-GB" sz="2000" dirty="0"/>
              <a:t>:</a:t>
            </a:r>
            <a:r>
              <a:rPr lang="en-US" sz="2000" dirty="0"/>
              <a:t> Education, Teachers, Smart classes, Videos, Technology.</a:t>
            </a:r>
            <a:endParaRPr lang="en-PK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7759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918E7-1C0D-EFB2-ED04-9FD1BF48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36846"/>
            <a:ext cx="10058400" cy="130413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What is Computer-Assisted Education?</a:t>
            </a:r>
            <a:endParaRPr lang="en-PK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FD1DF-26E3-07C6-A980-CEE644D84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50237"/>
            <a:ext cx="10058400" cy="3373514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U</a:t>
            </a:r>
            <a:r>
              <a:rPr lang="en-US" sz="2800" i="0" dirty="0">
                <a:effectLst/>
              </a:rPr>
              <a:t>se of electronic devices to gain knowledge, and information.</a:t>
            </a:r>
          </a:p>
          <a:p>
            <a:pPr algn="just"/>
            <a:r>
              <a:rPr lang="en-US" sz="2800" i="0" dirty="0">
                <a:effectLst/>
              </a:rPr>
              <a:t>Requires no human intervention. </a:t>
            </a:r>
          </a:p>
          <a:p>
            <a:pPr algn="just"/>
            <a:r>
              <a:rPr lang="en-US" sz="2800" dirty="0"/>
              <a:t>S</a:t>
            </a:r>
            <a:r>
              <a:rPr lang="en-US" sz="2800" i="0" dirty="0">
                <a:effectLst/>
              </a:rPr>
              <a:t>trategy to make teaching more sustainable.</a:t>
            </a:r>
          </a:p>
          <a:p>
            <a:pPr algn="just"/>
            <a:r>
              <a:rPr lang="en-US" sz="2800" i="0" dirty="0">
                <a:effectLst/>
              </a:rPr>
              <a:t>Provide access to educational resources and opportunities</a:t>
            </a:r>
            <a:r>
              <a:rPr lang="en-US" sz="2800" dirty="0">
                <a:latin typeface="arial" panose="020B0604020202020204" pitchFamily="34" charset="0"/>
              </a:rPr>
              <a:t>.</a:t>
            </a:r>
          </a:p>
          <a:p>
            <a:pPr algn="just"/>
            <a:endParaRPr lang="en-US" sz="28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3962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4A09-CF66-D7B1-2ECD-BA7AC24D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does It work</a:t>
            </a:r>
            <a:endParaRPr lang="en-PK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4FA6B4-85B7-42FD-40A5-63F3CE074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7" r="26787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FF969-57B8-9C95-8875-0166148F156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effectLst/>
                <a:latin typeface="Söhne"/>
              </a:rPr>
              <a:t>Adaptive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effectLst/>
                <a:latin typeface="Söhne"/>
              </a:rPr>
              <a:t>Collaboration and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effectLst/>
                <a:latin typeface="Söhne"/>
              </a:rPr>
              <a:t>Feedback and assessment</a:t>
            </a:r>
            <a:endParaRPr lang="en-US" sz="2400" i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effectLst/>
                <a:latin typeface="Söhne"/>
              </a:rPr>
              <a:t>Access to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effectLst/>
                <a:latin typeface="Söhne"/>
              </a:rPr>
              <a:t>Delivery of content</a:t>
            </a:r>
            <a:endParaRPr lang="en-PK" sz="2400" i="1" dirty="0"/>
          </a:p>
          <a:p>
            <a:endParaRPr lang="en-PK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3A9E9-09AC-E4E4-6E56-221429F4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413" y="6247515"/>
            <a:ext cx="1286367" cy="237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19AE49-78F3-E0F4-8984-DD7924299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710" y="372720"/>
            <a:ext cx="1286367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642A9-BEAA-166B-D690-C494534A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183030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cs typeface="Times New Roman" panose="02020603050405020304" pitchFamily="18" charset="0"/>
              </a:rPr>
              <a:t>Growth of Internet-based learning</a:t>
            </a:r>
            <a:endParaRPr lang="en-PK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4D0AD-7F2F-25BE-1D1F-09F04B09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7061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  <a:latin typeface="+mj-lt"/>
              </a:rPr>
              <a:t>Online learning has shown significant growth over the last decade. </a:t>
            </a:r>
          </a:p>
          <a:p>
            <a:r>
              <a:rPr lang="en-US" sz="2400" b="0" i="0" dirty="0">
                <a:effectLst/>
                <a:latin typeface="+mj-lt"/>
              </a:rPr>
              <a:t>Since the COVID-19 outbreak, online learning has become more centric in people's lives. </a:t>
            </a:r>
          </a:p>
          <a:p>
            <a:r>
              <a:rPr lang="en-US" sz="2400" b="0" i="0" dirty="0">
                <a:effectLst/>
                <a:latin typeface="+mj-lt"/>
              </a:rPr>
              <a:t>The pandemic has forced schools, and universities to remote working. </a:t>
            </a:r>
          </a:p>
          <a:p>
            <a:r>
              <a:rPr lang="en-US" sz="2400" b="0" i="0" dirty="0">
                <a:effectLst/>
                <a:latin typeface="+mj-lt"/>
              </a:rPr>
              <a:t>Research and Markets forecasts the online education market </a:t>
            </a:r>
            <a:r>
              <a:rPr lang="en-US" sz="2400" dirty="0">
                <a:latin typeface="+mj-lt"/>
              </a:rPr>
              <a:t>worth</a:t>
            </a:r>
            <a:r>
              <a:rPr lang="en-US" sz="2400" b="0" i="0" dirty="0">
                <a:effectLst/>
                <a:latin typeface="+mj-lt"/>
              </a:rPr>
              <a:t> $350 Billion by 2025.</a:t>
            </a:r>
          </a:p>
          <a:p>
            <a:r>
              <a:rPr lang="en-US" sz="2400" dirty="0">
                <a:latin typeface="+mj-lt"/>
              </a:rPr>
              <a:t>Numerous online learning platforms in the market: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Udemy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Coursera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Lynda</a:t>
            </a:r>
            <a:endParaRPr lang="en-PK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232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chart showing the growth in online learning.">
            <a:extLst>
              <a:ext uri="{FF2B5EF4-FFF2-40B4-BE49-F238E27FC236}">
                <a16:creationId xmlns:a16="http://schemas.microsoft.com/office/drawing/2014/main" id="{91E23C12-7532-F7AF-0839-14CF38AA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31" y="969885"/>
            <a:ext cx="10259913" cy="4918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9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 rise of online learning during the COVID-19 pandemic | World Economic  Forum">
            <a:extLst>
              <a:ext uri="{FF2B5EF4-FFF2-40B4-BE49-F238E27FC236}">
                <a16:creationId xmlns:a16="http://schemas.microsoft.com/office/drawing/2014/main" id="{5C77567E-A2A5-8D23-64E6-0AB580502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147" b="13184"/>
          <a:stretch/>
        </p:blipFill>
        <p:spPr bwMode="auto">
          <a:xfrm>
            <a:off x="1679510" y="820023"/>
            <a:ext cx="8731037" cy="49742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1FFE5-6244-D4BA-84E2-004D72BDFF85}"/>
              </a:ext>
            </a:extLst>
          </p:cNvPr>
          <p:cNvSpPr txBox="1"/>
          <p:nvPr/>
        </p:nvSpPr>
        <p:spPr>
          <a:xfrm>
            <a:off x="1548881" y="5924939"/>
            <a:ext cx="184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Source: UNESCO</a:t>
            </a:r>
          </a:p>
        </p:txBody>
      </p:sp>
    </p:spTree>
    <p:extLst>
      <p:ext uri="{BB962C8B-B14F-4D97-AF65-F5344CB8AC3E}">
        <p14:creationId xmlns:p14="http://schemas.microsoft.com/office/powerpoint/2010/main" val="320556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DA9BDA-75A3-CF15-0FA2-D7A9BF5B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44826"/>
          </a:xfrm>
        </p:spPr>
        <p:txBody>
          <a:bodyPr/>
          <a:lstStyle/>
          <a:p>
            <a:pPr algn="ctr"/>
            <a:r>
              <a:rPr lang="en-US" dirty="0"/>
              <a:t>Education 1.0 vs 4.0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7AA26A-451E-E718-C892-E19B399B1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14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0" t="7409" r="3559"/>
          <a:stretch/>
        </p:blipFill>
        <p:spPr>
          <a:xfrm>
            <a:off x="2273559" y="2126926"/>
            <a:ext cx="7644881" cy="3620278"/>
          </a:xfrm>
        </p:spPr>
      </p:pic>
    </p:spTree>
    <p:extLst>
      <p:ext uri="{BB962C8B-B14F-4D97-AF65-F5344CB8AC3E}">
        <p14:creationId xmlns:p14="http://schemas.microsoft.com/office/powerpoint/2010/main" val="372719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C79F-B622-A980-E598-60B0D7CFF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72360"/>
          </a:xfrm>
        </p:spPr>
        <p:txBody>
          <a:bodyPr/>
          <a:lstStyle/>
          <a:p>
            <a:pPr algn="ctr"/>
            <a:r>
              <a:rPr lang="en-US" dirty="0"/>
              <a:t>Smart Classes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DC1D01-6DCF-EA2F-CD3F-3DCABD6F8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17" y="2041864"/>
            <a:ext cx="1803053" cy="11825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9CD48A-D0F7-E0E9-B850-6F662A0E557E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238" y="2041864"/>
            <a:ext cx="1820163" cy="1106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57981F-0296-9BA4-27FC-A816ACC94166}"/>
              </a:ext>
            </a:extLst>
          </p:cNvPr>
          <p:cNvSpPr txBox="1"/>
          <p:nvPr/>
        </p:nvSpPr>
        <p:spPr>
          <a:xfrm>
            <a:off x="517864" y="3633601"/>
            <a:ext cx="46489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Platform to Bring teams together, reimagine workspaces, engage new audiences.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teachers and students connect and collaborate together.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39D08-1E71-E69A-546A-6E6B844CB2C1}"/>
              </a:ext>
            </a:extLst>
          </p:cNvPr>
          <p:cNvSpPr txBox="1"/>
          <p:nvPr/>
        </p:nvSpPr>
        <p:spPr>
          <a:xfrm>
            <a:off x="7025200" y="3633601"/>
            <a:ext cx="38690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A platform made by Google, it helps connect school communities with classes, parent-teacher conferences and more.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59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378</Words>
  <Application>Microsoft Office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</vt:lpstr>
      <vt:lpstr>Calibri</vt:lpstr>
      <vt:lpstr>Cambria</vt:lpstr>
      <vt:lpstr>Courier New</vt:lpstr>
      <vt:lpstr>Garamond</vt:lpstr>
      <vt:lpstr>Söhne</vt:lpstr>
      <vt:lpstr>Wingdings</vt:lpstr>
      <vt:lpstr>SavonVTI</vt:lpstr>
      <vt:lpstr>The Future of Computer-assisted Education</vt:lpstr>
      <vt:lpstr>Objectives</vt:lpstr>
      <vt:lpstr>What is Computer-Assisted Education?</vt:lpstr>
      <vt:lpstr>How does It work</vt:lpstr>
      <vt:lpstr>Growth of Internet-based learning</vt:lpstr>
      <vt:lpstr>PowerPoint Presentation</vt:lpstr>
      <vt:lpstr>PowerPoint Presentation</vt:lpstr>
      <vt:lpstr>Education 1.0 vs 4.0</vt:lpstr>
      <vt:lpstr>Smart Classes</vt:lpstr>
      <vt:lpstr>PowerPoint Presentation</vt:lpstr>
      <vt:lpstr>Benefits</vt:lpstr>
      <vt:lpstr>Drawbacks</vt:lpstr>
      <vt:lpstr>Findings &amp; Analysis</vt:lpstr>
      <vt:lpstr>Conclusion</vt:lpstr>
      <vt:lpstr>Education is the passport to the future, for tomorrow belongs to those who prepare for it today.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Computer-Assisted Education </dc:title>
  <dc:creator>MAK</dc:creator>
  <cp:lastModifiedBy>M. Arham Hussain Khan</cp:lastModifiedBy>
  <cp:revision>37</cp:revision>
  <dcterms:created xsi:type="dcterms:W3CDTF">2023-03-04T16:26:22Z</dcterms:created>
  <dcterms:modified xsi:type="dcterms:W3CDTF">2023-03-13T18:26:11Z</dcterms:modified>
</cp:coreProperties>
</file>